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erchi Serif Bold" charset="1" panose="02000503060000020004"/>
      <p:regular r:id="rId23"/>
    </p:embeddedFont>
    <p:embeddedFont>
      <p:font typeface="Roboto" charset="1" panose="02000000000000000000"/>
      <p:regular r:id="rId24"/>
    </p:embeddedFont>
    <p:embeddedFont>
      <p:font typeface="Monterchi Serif" charset="1" panose="02000503060000020004"/>
      <p:regular r:id="rId25"/>
    </p:embeddedFont>
    <p:embeddedFont>
      <p:font typeface="Roboto Bold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49800" y="3974723"/>
            <a:ext cx="12200311" cy="141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4"/>
              </a:lnSpc>
            </a:pPr>
            <a:r>
              <a:rPr lang="en-US" b="true" sz="6027" spc="192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SEGUNDA ENTREGA DE PROYECTO “CCEI-MAP”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55" id="55"/>
          <p:cNvSpPr/>
          <p:nvPr/>
        </p:nvSpPr>
        <p:spPr>
          <a:xfrm flipH="false" flipV="false" rot="0">
            <a:off x="8849956" y="1028700"/>
            <a:ext cx="683717" cy="683717"/>
          </a:xfrm>
          <a:custGeom>
            <a:avLst/>
            <a:gdLst/>
            <a:ahLst/>
            <a:cxnLst/>
            <a:rect r="r" b="b" t="t" l="l"/>
            <a:pathLst>
              <a:path h="683717" w="683717">
                <a:moveTo>
                  <a:pt x="0" y="0"/>
                </a:moveTo>
                <a:lnTo>
                  <a:pt x="683717" y="0"/>
                </a:lnTo>
                <a:lnTo>
                  <a:pt x="683717" y="683717"/>
                </a:lnTo>
                <a:lnTo>
                  <a:pt x="0" y="683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7357131" y="1693367"/>
            <a:ext cx="3708857" cy="81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0"/>
              </a:lnSpc>
            </a:pPr>
            <a:r>
              <a:rPr lang="en-US" sz="2608" spc="-1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Universidad Autónoma de Yucatán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955401" y="6597856"/>
            <a:ext cx="6377197" cy="91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1"/>
              </a:lnSpc>
              <a:spcBef>
                <a:spcPct val="0"/>
              </a:spcBef>
            </a:pPr>
            <a:r>
              <a:rPr lang="en-US" b="true" sz="7484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IHC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04958" y="6668978"/>
            <a:ext cx="4800526" cy="842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Profesor:</a:t>
            </a:r>
          </a:p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Victor Hugo Menéndez Dominguez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387158" y="5657104"/>
            <a:ext cx="6462798" cy="251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Integrantes:</a:t>
            </a:r>
          </a:p>
          <a:p>
            <a:pPr algn="l" marL="526659" indent="-263330" lvl="1">
              <a:lnSpc>
                <a:spcPts val="3341"/>
              </a:lnSpc>
              <a:buFont typeface="Arial"/>
              <a:buChar char="•"/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Mendez Villanueva Luis Gerardo</a:t>
            </a:r>
          </a:p>
          <a:p>
            <a:pPr algn="l" marL="526659" indent="-263330" lvl="1">
              <a:lnSpc>
                <a:spcPts val="3341"/>
              </a:lnSpc>
              <a:buFont typeface="Arial"/>
              <a:buChar char="•"/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Varguez Gonzalez Breindel</a:t>
            </a:r>
          </a:p>
          <a:p>
            <a:pPr algn="l" marL="526659" indent="-263330" lvl="1">
              <a:lnSpc>
                <a:spcPts val="3341"/>
              </a:lnSpc>
              <a:buFont typeface="Arial"/>
              <a:buChar char="•"/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Palma Rivas Ricardo Alejandro</a:t>
            </a:r>
          </a:p>
          <a:p>
            <a:pPr algn="l" marL="526659" indent="-263330" lvl="1">
              <a:lnSpc>
                <a:spcPts val="3341"/>
              </a:lnSpc>
              <a:buFont typeface="Arial"/>
              <a:buChar char="•"/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Madera López Rafael Leonardo</a:t>
            </a:r>
          </a:p>
          <a:p>
            <a:pPr algn="l" marL="526659" indent="-263330" lvl="1">
              <a:lnSpc>
                <a:spcPts val="3341"/>
              </a:lnSpc>
              <a:buFont typeface="Arial"/>
              <a:buChar char="•"/>
            </a:pPr>
            <a:r>
              <a:rPr lang="en-US" sz="2439" spc="-9">
                <a:solidFill>
                  <a:srgbClr val="6C9286"/>
                </a:solidFill>
                <a:latin typeface="Roboto"/>
                <a:ea typeface="Roboto"/>
                <a:cs typeface="Roboto"/>
                <a:sym typeface="Roboto"/>
              </a:rPr>
              <a:t>Basulto Polanco Pablo David</a:t>
            </a:r>
          </a:p>
        </p:txBody>
      </p:sp>
      <p:grpSp>
        <p:nvGrpSpPr>
          <p:cNvPr name="Group 60" id="60"/>
          <p:cNvGrpSpPr/>
          <p:nvPr/>
        </p:nvGrpSpPr>
        <p:grpSpPr>
          <a:xfrm rot="-10800000">
            <a:off x="6388878" y="8928906"/>
            <a:ext cx="5605872" cy="235776"/>
            <a:chOff x="0" y="0"/>
            <a:chExt cx="1476444" cy="6209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-10800000">
            <a:off x="7317640" y="8504598"/>
            <a:ext cx="3748348" cy="235776"/>
            <a:chOff x="0" y="0"/>
            <a:chExt cx="987219" cy="6209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7280" y="952693"/>
            <a:ext cx="5939876" cy="3957442"/>
          </a:xfrm>
          <a:custGeom>
            <a:avLst/>
            <a:gdLst/>
            <a:ahLst/>
            <a:cxnLst/>
            <a:rect r="r" b="b" t="t" l="l"/>
            <a:pathLst>
              <a:path h="3957442" w="5939876">
                <a:moveTo>
                  <a:pt x="0" y="0"/>
                </a:moveTo>
                <a:lnTo>
                  <a:pt x="5939876" y="0"/>
                </a:lnTo>
                <a:lnTo>
                  <a:pt x="5939876" y="3957442"/>
                </a:lnTo>
                <a:lnTo>
                  <a:pt x="0" y="395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7280" y="5420728"/>
            <a:ext cx="5939876" cy="4087217"/>
          </a:xfrm>
          <a:custGeom>
            <a:avLst/>
            <a:gdLst/>
            <a:ahLst/>
            <a:cxnLst/>
            <a:rect r="r" b="b" t="t" l="l"/>
            <a:pathLst>
              <a:path h="4087217" w="5939876">
                <a:moveTo>
                  <a:pt x="0" y="0"/>
                </a:moveTo>
                <a:lnTo>
                  <a:pt x="5939876" y="0"/>
                </a:lnTo>
                <a:lnTo>
                  <a:pt x="5939876" y="4087217"/>
                </a:lnTo>
                <a:lnTo>
                  <a:pt x="0" y="40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281" y="828951"/>
            <a:ext cx="7593719" cy="16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ANÁLISIS DEL DISEÑO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360" y="2464965"/>
            <a:ext cx="8591640" cy="74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1.Visualizar la barra de búsqueda en la parte superior. (M)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2.Llevar su dedo a la barra de búsqueda. (P)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3.Tocar la</a:t>
            </a: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barra de búsqueda. (B)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4.Visualizar el cursor parpadeando en la barra de búsqueda. (M)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5.Llevar sus manos al teclado del celular. (H)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6.Tec</a:t>
            </a: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lear "H4". (2K)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7.Dar toque en el botón de buscar o en “enter”. (B)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8.Visualizar su ubicación actual en el mapa (usando GPS). (M)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9.Visualizar la ubicación del salón H4 en el mapa. (M)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10.Dar toque en el botón “leer más” (B)</a:t>
            </a: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11.Visualizar información adicional del salón en la pantalla. (M)</a:t>
            </a:r>
          </a:p>
          <a:p>
            <a:pPr algn="l">
              <a:lnSpc>
                <a:spcPts val="36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7280" y="952693"/>
            <a:ext cx="5939876" cy="3957442"/>
          </a:xfrm>
          <a:custGeom>
            <a:avLst/>
            <a:gdLst/>
            <a:ahLst/>
            <a:cxnLst/>
            <a:rect r="r" b="b" t="t" l="l"/>
            <a:pathLst>
              <a:path h="3957442" w="5939876">
                <a:moveTo>
                  <a:pt x="0" y="0"/>
                </a:moveTo>
                <a:lnTo>
                  <a:pt x="5939876" y="0"/>
                </a:lnTo>
                <a:lnTo>
                  <a:pt x="5939876" y="3957442"/>
                </a:lnTo>
                <a:lnTo>
                  <a:pt x="0" y="395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7280" y="5420728"/>
            <a:ext cx="5939876" cy="4087217"/>
          </a:xfrm>
          <a:custGeom>
            <a:avLst/>
            <a:gdLst/>
            <a:ahLst/>
            <a:cxnLst/>
            <a:rect r="r" b="b" t="t" l="l"/>
            <a:pathLst>
              <a:path h="4087217" w="5939876">
                <a:moveTo>
                  <a:pt x="0" y="0"/>
                </a:moveTo>
                <a:lnTo>
                  <a:pt x="5939876" y="0"/>
                </a:lnTo>
                <a:lnTo>
                  <a:pt x="5939876" y="4087217"/>
                </a:lnTo>
                <a:lnTo>
                  <a:pt x="0" y="40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7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152" y="2931414"/>
            <a:ext cx="8104848" cy="5569620"/>
          </a:xfrm>
          <a:custGeom>
            <a:avLst/>
            <a:gdLst/>
            <a:ahLst/>
            <a:cxnLst/>
            <a:rect r="r" b="b" t="t" l="l"/>
            <a:pathLst>
              <a:path h="5569620" w="8104848">
                <a:moveTo>
                  <a:pt x="0" y="0"/>
                </a:moveTo>
                <a:lnTo>
                  <a:pt x="8104848" y="0"/>
                </a:lnTo>
                <a:lnTo>
                  <a:pt x="810484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0281" y="828951"/>
            <a:ext cx="7593719" cy="16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ANÁLISIS DEL DISEÑO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7280" y="952693"/>
            <a:ext cx="5939876" cy="3957442"/>
          </a:xfrm>
          <a:custGeom>
            <a:avLst/>
            <a:gdLst/>
            <a:ahLst/>
            <a:cxnLst/>
            <a:rect r="r" b="b" t="t" l="l"/>
            <a:pathLst>
              <a:path h="3957442" w="5939876">
                <a:moveTo>
                  <a:pt x="0" y="0"/>
                </a:moveTo>
                <a:lnTo>
                  <a:pt x="5939876" y="0"/>
                </a:lnTo>
                <a:lnTo>
                  <a:pt x="5939876" y="3957442"/>
                </a:lnTo>
                <a:lnTo>
                  <a:pt x="0" y="395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7280" y="5420728"/>
            <a:ext cx="5939876" cy="4087217"/>
          </a:xfrm>
          <a:custGeom>
            <a:avLst/>
            <a:gdLst/>
            <a:ahLst/>
            <a:cxnLst/>
            <a:rect r="r" b="b" t="t" l="l"/>
            <a:pathLst>
              <a:path h="4087217" w="5939876">
                <a:moveTo>
                  <a:pt x="0" y="0"/>
                </a:moveTo>
                <a:lnTo>
                  <a:pt x="5939876" y="0"/>
                </a:lnTo>
                <a:lnTo>
                  <a:pt x="5939876" y="4087217"/>
                </a:lnTo>
                <a:lnTo>
                  <a:pt x="0" y="40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281" y="1238250"/>
            <a:ext cx="7593719" cy="16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ANÁLISIS DEL DISEÑO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360" y="3134206"/>
            <a:ext cx="8591640" cy="466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Se identificaron 12 pasos en la tarea del usuario, como: </a:t>
            </a: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Visualizar barra de búsqueda, teclear “H4”, recibir indicaciones del mapa, etc.</a:t>
            </a:r>
          </a:p>
          <a:p>
            <a:pPr algn="l">
              <a:lnSpc>
                <a:spcPts val="3686"/>
              </a:lnSpc>
            </a:pP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Se asignaron operadores KLM a cada paso (M, H, K, B, P, R).</a:t>
            </a:r>
          </a:p>
          <a:p>
            <a:pPr algn="l">
              <a:lnSpc>
                <a:spcPts val="3686"/>
              </a:lnSpc>
            </a:pP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Estimación total: Manual (KLM): 52.36 segundos (~0.8 minutos).</a:t>
            </a:r>
          </a:p>
          <a:p>
            <a:pPr algn="l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Simulación con CogTool: 24.9 segundos.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2612" y="2749276"/>
            <a:ext cx="6895498" cy="235776"/>
            <a:chOff x="0" y="0"/>
            <a:chExt cx="9193998" cy="3143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596999" cy="314368"/>
              <a:chOff x="0" y="0"/>
              <a:chExt cx="908049" cy="620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8572612" y="6046072"/>
            <a:ext cx="6895498" cy="235776"/>
            <a:chOff x="0" y="0"/>
            <a:chExt cx="9193998" cy="31436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596999" cy="314368"/>
              <a:chOff x="0" y="0"/>
              <a:chExt cx="908049" cy="620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0" y="2985052"/>
            <a:ext cx="8093370" cy="4552268"/>
          </a:xfrm>
          <a:custGeom>
            <a:avLst/>
            <a:gdLst/>
            <a:ahLst/>
            <a:cxnLst/>
            <a:rect r="r" b="b" t="t" l="l"/>
            <a:pathLst>
              <a:path h="4552268" w="8093370">
                <a:moveTo>
                  <a:pt x="0" y="0"/>
                </a:moveTo>
                <a:lnTo>
                  <a:pt x="8093370" y="0"/>
                </a:lnTo>
                <a:lnTo>
                  <a:pt x="8093370" y="4552268"/>
                </a:lnTo>
                <a:lnTo>
                  <a:pt x="0" y="4552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27" r="-5721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79475" y="2150709"/>
            <a:ext cx="558935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Objetivo de la prueba.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79475" y="5484264"/>
            <a:ext cx="558935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Perfil de los parcipantes.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79475" y="6528712"/>
            <a:ext cx="9708525" cy="199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270" b="true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Numero de parcipantes:  </a:t>
            </a:r>
            <a:r>
              <a:rPr lang="en-US" sz="227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10.</a:t>
            </a:r>
          </a:p>
          <a:p>
            <a:pPr algn="l">
              <a:lnSpc>
                <a:spcPts val="3178"/>
              </a:lnSpc>
            </a:pPr>
            <a:r>
              <a:rPr lang="en-US" sz="2270" b="true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Público objetivo:  </a:t>
            </a:r>
            <a:r>
              <a:rPr lang="en-US" sz="227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 Estudiantes universitarios de diferentes cursos y facultades.</a:t>
            </a:r>
          </a:p>
          <a:p>
            <a:pPr algn="l">
              <a:lnSpc>
                <a:spcPts val="3178"/>
              </a:lnSpc>
            </a:pPr>
            <a:r>
              <a:rPr lang="en-US" sz="2270" b="true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Nivel de conocimientos tecnológicos: </a:t>
            </a:r>
            <a:r>
              <a:rPr lang="en-US" sz="227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Medio-Alto.</a:t>
            </a:r>
          </a:p>
          <a:p>
            <a:pPr algn="l">
              <a:lnSpc>
                <a:spcPts val="3178"/>
              </a:lnSpc>
            </a:pPr>
            <a:r>
              <a:rPr lang="en-US" b="true" sz="2270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Nivel de conococimientos de la distribución del Campus:  </a:t>
            </a:r>
            <a:r>
              <a:rPr lang="en-US" sz="227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Mixto.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7357" y="172938"/>
            <a:ext cx="14150877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b="true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DISEÑO PRELIMINAR DE PRUEBAS DE USABILIDAD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79475" y="3146829"/>
            <a:ext cx="7758758" cy="1680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65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Evaluar la facilidad con la que los usuarios pueden encontrar un aula y comprender su disponibilidad actual mediante la aplicación; al igual que evaluar la capacidad de respuesta  de la interfaz del usuario.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2612" y="2749276"/>
            <a:ext cx="6895498" cy="235776"/>
            <a:chOff x="0" y="0"/>
            <a:chExt cx="9193998" cy="31436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596999" cy="314368"/>
              <a:chOff x="0" y="0"/>
              <a:chExt cx="908049" cy="620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0" y="2985052"/>
            <a:ext cx="8093370" cy="4552268"/>
          </a:xfrm>
          <a:custGeom>
            <a:avLst/>
            <a:gdLst/>
            <a:ahLst/>
            <a:cxnLst/>
            <a:rect r="r" b="b" t="t" l="l"/>
            <a:pathLst>
              <a:path h="4552268" w="8093370">
                <a:moveTo>
                  <a:pt x="0" y="0"/>
                </a:moveTo>
                <a:lnTo>
                  <a:pt x="8093370" y="0"/>
                </a:lnTo>
                <a:lnTo>
                  <a:pt x="8093370" y="4552268"/>
                </a:lnTo>
                <a:lnTo>
                  <a:pt x="0" y="4552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27" r="-572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72612" y="6351934"/>
            <a:ext cx="6895498" cy="235776"/>
            <a:chOff x="0" y="0"/>
            <a:chExt cx="9193998" cy="31436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596999" cy="314368"/>
              <a:chOff x="0" y="0"/>
              <a:chExt cx="908049" cy="62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596999" y="0"/>
              <a:ext cx="4596999" cy="314368"/>
              <a:chOff x="0" y="0"/>
              <a:chExt cx="908049" cy="620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08049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8049">
                    <a:moveTo>
                      <a:pt x="0" y="0"/>
                    </a:moveTo>
                    <a:lnTo>
                      <a:pt x="908049" y="0"/>
                    </a:lnTo>
                    <a:lnTo>
                      <a:pt x="908049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908049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8579475" y="2150709"/>
            <a:ext cx="558935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Escenario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87357" y="172938"/>
            <a:ext cx="14150877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7200" b="true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DISEÑO PRELIMINAR DE PRUEBAS DE USABILIDAD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79475" y="3172995"/>
            <a:ext cx="9314158" cy="2955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08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Se simula una situación común: un estudiante busca un aula disponible para asistir a clase.</a:t>
            </a:r>
          </a:p>
          <a:p>
            <a:pPr algn="l">
              <a:lnSpc>
                <a:spcPts val="2925"/>
              </a:lnSpc>
            </a:pPr>
            <a:r>
              <a:rPr lang="en-US" sz="208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José usa la app del campus para buscar el salón “H4”.</a:t>
            </a:r>
          </a:p>
          <a:p>
            <a:pPr algn="l">
              <a:lnSpc>
                <a:spcPts val="2925"/>
              </a:lnSpc>
            </a:pPr>
            <a:r>
              <a:rPr lang="en-US" sz="208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Ingresa el código o número de aula, consulta su ubicación en el mapa junto con la del aula H4 y accede a información como horario, materia, profesor y futuroes eventos en caso de haberlos. Finalmente, José se dirige al aula sin problemas.</a:t>
            </a:r>
          </a:p>
          <a:p>
            <a:pPr algn="l">
              <a:lnSpc>
                <a:spcPts val="292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579475" y="5847109"/>
            <a:ext cx="558935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Instrumentos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72922" y="6893193"/>
            <a:ext cx="9314158" cy="185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112" indent="-225556" lvl="1">
              <a:lnSpc>
                <a:spcPts val="2925"/>
              </a:lnSpc>
              <a:buFont typeface="Arial"/>
              <a:buChar char="•"/>
            </a:pPr>
            <a:r>
              <a:rPr lang="en-US" b="true" sz="2089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Cuestionario previo a las pruebas.</a:t>
            </a:r>
          </a:p>
          <a:p>
            <a:pPr algn="l" marL="451112" indent="-225556" lvl="1">
              <a:lnSpc>
                <a:spcPts val="2925"/>
              </a:lnSpc>
              <a:buFont typeface="Arial"/>
              <a:buChar char="•"/>
            </a:pPr>
            <a:r>
              <a:rPr lang="en-US" b="true" sz="2089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Lista de cotejo de los elementos que deben verificarse antes de iniciar la prueba.</a:t>
            </a:r>
          </a:p>
          <a:p>
            <a:pPr algn="l" marL="451112" indent="-225556" lvl="1">
              <a:lnSpc>
                <a:spcPts val="2925"/>
              </a:lnSpc>
              <a:buFont typeface="Arial"/>
              <a:buChar char="•"/>
            </a:pPr>
            <a:r>
              <a:rPr lang="en-US" b="true" sz="2089">
                <a:solidFill>
                  <a:srgbClr val="365B6D"/>
                </a:solidFill>
                <a:latin typeface="Roboto Bold"/>
                <a:ea typeface="Roboto Bold"/>
                <a:cs typeface="Roboto Bold"/>
                <a:sym typeface="Roboto Bold"/>
              </a:rPr>
              <a:t>Instrumentos de observación de las mediciones de la ejecución de prueba</a:t>
            </a:r>
          </a:p>
          <a:p>
            <a:pPr algn="l">
              <a:lnSpc>
                <a:spcPts val="292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454092"/>
            <a:ext cx="9291139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TIEMPOS DE PRUEBA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50281" y="2455220"/>
            <a:ext cx="5377536" cy="1373705"/>
            <a:chOff x="0" y="0"/>
            <a:chExt cx="1416306" cy="361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0281" y="4113231"/>
            <a:ext cx="5377536" cy="1373705"/>
            <a:chOff x="0" y="0"/>
            <a:chExt cx="1416306" cy="361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0281" y="5772686"/>
            <a:ext cx="5377536" cy="1373705"/>
            <a:chOff x="0" y="0"/>
            <a:chExt cx="1416306" cy="3617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50281" y="7432141"/>
            <a:ext cx="5377536" cy="1373705"/>
            <a:chOff x="0" y="0"/>
            <a:chExt cx="1416306" cy="3617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306" cy="361799"/>
            </a:xfrm>
            <a:custGeom>
              <a:avLst/>
              <a:gdLst/>
              <a:ahLst/>
              <a:cxnLst/>
              <a:rect r="r" b="b" t="t" l="l"/>
              <a:pathLst>
                <a:path h="361799" w="1416306">
                  <a:moveTo>
                    <a:pt x="0" y="0"/>
                  </a:moveTo>
                  <a:lnTo>
                    <a:pt x="1416306" y="0"/>
                  </a:lnTo>
                  <a:lnTo>
                    <a:pt x="1416306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16306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06387" y="2756747"/>
            <a:ext cx="4845004" cy="49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Métodos empleados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8864" y="4654368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2 Minutos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8864" y="6313823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8 Minutos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8864" y="7981040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0"/>
              </a:lnSpc>
              <a:spcBef>
                <a:spcPct val="0"/>
              </a:spcBef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5 Minutos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927817" y="2455220"/>
            <a:ext cx="9084604" cy="1373705"/>
            <a:chOff x="0" y="0"/>
            <a:chExt cx="2392653" cy="3617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27817" y="4113231"/>
            <a:ext cx="9084604" cy="1373705"/>
            <a:chOff x="0" y="0"/>
            <a:chExt cx="2392653" cy="36179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927817" y="5772686"/>
            <a:ext cx="9084604" cy="1373705"/>
            <a:chOff x="0" y="0"/>
            <a:chExt cx="2392653" cy="36179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927817" y="7432141"/>
            <a:ext cx="9084604" cy="1373705"/>
            <a:chOff x="0" y="0"/>
            <a:chExt cx="2392653" cy="3617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92653" cy="361799"/>
            </a:xfrm>
            <a:custGeom>
              <a:avLst/>
              <a:gdLst/>
              <a:ahLst/>
              <a:cxnLst/>
              <a:rect r="r" b="b" t="t" l="l"/>
              <a:pathLst>
                <a:path h="361799" w="2392653">
                  <a:moveTo>
                    <a:pt x="0" y="0"/>
                  </a:moveTo>
                  <a:lnTo>
                    <a:pt x="2392653" y="0"/>
                  </a:lnTo>
                  <a:lnTo>
                    <a:pt x="2392653" y="361799"/>
                  </a:lnTo>
                  <a:lnTo>
                    <a:pt x="0" y="361799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2392653" cy="39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273281" y="2818159"/>
            <a:ext cx="8087963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3599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Cuestionario  previo a la prueba.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73281" y="4482329"/>
            <a:ext cx="7782248" cy="58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3599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Instrucciones para la ejecución de la tarea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73281" y="6117290"/>
            <a:ext cx="7782248" cy="58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3599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Ejecución de la tarea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73281" y="7801239"/>
            <a:ext cx="7057654" cy="58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5"/>
              </a:lnSpc>
            </a:pPr>
            <a:r>
              <a:rPr lang="en-US" sz="3599">
                <a:solidFill>
                  <a:srgbClr val="FFFFFF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Cuestionario posterior de la prueba.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18864" y="2993726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b="true" sz="4000">
                <a:solidFill>
                  <a:srgbClr val="F2F1EC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5 Minutos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383885" y="9491646"/>
            <a:ext cx="484500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Total: 20 Minutos.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175754" y="3141193"/>
          <a:ext cx="13936492" cy="6477000"/>
        </p:xfrm>
        <a:graphic>
          <a:graphicData uri="http://schemas.openxmlformats.org/drawingml/2006/table">
            <a:tbl>
              <a:tblPr/>
              <a:tblGrid>
                <a:gridCol w="4536928"/>
                <a:gridCol w="4536928"/>
                <a:gridCol w="4862636"/>
              </a:tblGrid>
              <a:tr h="16096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erchi Serif Bold"/>
                          <a:ea typeface="Monterchi Serif Bold"/>
                          <a:cs typeface="Monterchi Serif Bold"/>
                          <a:sym typeface="Monterchi Serif Bold"/>
                        </a:rPr>
                        <a:t>Requerimiento funcional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erchi Serif Bold"/>
                          <a:ea typeface="Monterchi Serif Bold"/>
                          <a:cs typeface="Monterchi Serif Bold"/>
                          <a:sym typeface="Monterchi Serif Bold"/>
                        </a:rPr>
                        <a:t>Requerimiento no funcional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Monterchi Serif Bold"/>
                          <a:ea typeface="Monterchi Serif Bold"/>
                          <a:cs typeface="Monterchi Serif Bold"/>
                          <a:sym typeface="Monterchi Serif Bold"/>
                        </a:rPr>
                        <a:t>Medida de usabilidad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53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erchi Serif"/>
                          <a:ea typeface="Monterchi Serif"/>
                          <a:cs typeface="Monterchi Serif"/>
                          <a:sym typeface="Monterchi Serif"/>
                        </a:rPr>
                        <a:t>Mostrar la disponibilad y el horario de los salones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erchi Serif"/>
                          <a:ea typeface="Monterchi Serif"/>
                          <a:cs typeface="Monterchi Serif"/>
                          <a:sym typeface="Monterchi Serif"/>
                        </a:rPr>
                        <a:t>La aplicación debe proporcionar información visual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erchi Serif"/>
                          <a:ea typeface="Monterchi Serif"/>
                          <a:cs typeface="Monterchi Serif"/>
                          <a:sym typeface="Monterchi Serif"/>
                        </a:rPr>
                        <a:t>Tiempo para completar la tarea (minutos:segundos)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erchi Serif"/>
                          <a:ea typeface="Monterchi Serif"/>
                          <a:cs typeface="Monterchi Serif"/>
                          <a:sym typeface="Monterchi Serif"/>
                        </a:rPr>
                        <a:t>Buscar salón por nombre o número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erchi Serif"/>
                          <a:ea typeface="Monterchi Serif"/>
                          <a:cs typeface="Monterchi Serif"/>
                          <a:sym typeface="Monterchi Serif"/>
                        </a:rPr>
                        <a:t>La información debe ser intuituva: La tarea debe completarse en menos de 5 minutos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erchi Serif"/>
                          <a:ea typeface="Monterchi Serif"/>
                          <a:cs typeface="Monterchi Serif"/>
                          <a:sym typeface="Monterchi Serif"/>
                        </a:rPr>
                        <a:t>Número de errores/intentos incorrectos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428862" y="1238250"/>
            <a:ext cx="17811368" cy="16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ASOCIACIÓN ENTRE LOS REQUERIMIENTOS Y MEDIDAS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8973" y="4262447"/>
            <a:ext cx="12965683" cy="151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MUCHAS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08973" y="5627347"/>
            <a:ext cx="12965683" cy="151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8"/>
              </a:lnSpc>
            </a:pPr>
            <a:r>
              <a:rPr lang="en-US" b="true" sz="12458" spc="398">
                <a:solidFill>
                  <a:srgbClr val="6C9286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GRACIAS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341064" y="991217"/>
            <a:ext cx="5605872" cy="235776"/>
            <a:chOff x="0" y="0"/>
            <a:chExt cx="1476444" cy="62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6083" y="721474"/>
            <a:ext cx="3598580" cy="4114800"/>
            <a:chOff x="0" y="0"/>
            <a:chExt cx="4798106" cy="54864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3605221" y="5319624"/>
            <a:ext cx="3598580" cy="4114800"/>
            <a:chOff x="0" y="0"/>
            <a:chExt cx="4798106" cy="54864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365B6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21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-5400000">
            <a:off x="1126558" y="5307992"/>
            <a:ext cx="3598580" cy="4114800"/>
            <a:chOff x="0" y="0"/>
            <a:chExt cx="4798106" cy="548640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5400000">
            <a:off x="13614746" y="733106"/>
            <a:ext cx="3598580" cy="4114800"/>
            <a:chOff x="0" y="0"/>
            <a:chExt cx="4798106" cy="548640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359656"/>
              <a:ext cx="4798106" cy="314368"/>
              <a:chOff x="0" y="0"/>
              <a:chExt cx="947774" cy="6209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947774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47774">
                    <a:moveTo>
                      <a:pt x="0" y="0"/>
                    </a:moveTo>
                    <a:lnTo>
                      <a:pt x="947774" y="0"/>
                    </a:lnTo>
                    <a:lnTo>
                      <a:pt x="947774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947774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925401"/>
              <a:ext cx="3675307" cy="314368"/>
              <a:chOff x="0" y="0"/>
              <a:chExt cx="725987" cy="6209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725987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725987">
                    <a:moveTo>
                      <a:pt x="0" y="0"/>
                    </a:moveTo>
                    <a:lnTo>
                      <a:pt x="725987" y="0"/>
                    </a:lnTo>
                    <a:lnTo>
                      <a:pt x="725987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28575"/>
                <a:ext cx="725987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-5400000">
              <a:off x="-650594" y="1538808"/>
              <a:ext cx="3391984" cy="314368"/>
              <a:chOff x="0" y="0"/>
              <a:chExt cx="670022" cy="62097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670022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670022">
                    <a:moveTo>
                      <a:pt x="0" y="0"/>
                    </a:moveTo>
                    <a:lnTo>
                      <a:pt x="670022" y="0"/>
                    </a:lnTo>
                    <a:lnTo>
                      <a:pt x="670022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28575"/>
                <a:ext cx="670022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-5400000">
              <a:off x="-2123316" y="3048717"/>
              <a:ext cx="4560999" cy="314368"/>
              <a:chOff x="0" y="0"/>
              <a:chExt cx="900938" cy="62097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900938" cy="62097"/>
              </a:xfrm>
              <a:custGeom>
                <a:avLst/>
                <a:gdLst/>
                <a:ahLst/>
                <a:cxnLst/>
                <a:rect r="r" b="b" t="t" l="l"/>
                <a:pathLst>
                  <a:path h="62097" w="900938">
                    <a:moveTo>
                      <a:pt x="0" y="0"/>
                    </a:moveTo>
                    <a:lnTo>
                      <a:pt x="900938" y="0"/>
                    </a:lnTo>
                    <a:lnTo>
                      <a:pt x="900938" y="62097"/>
                    </a:lnTo>
                    <a:lnTo>
                      <a:pt x="0" y="62097"/>
                    </a:lnTo>
                    <a:close/>
                  </a:path>
                </a:pathLst>
              </a:custGeom>
              <a:solidFill>
                <a:srgbClr val="6C928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900938" cy="906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921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9" id="59"/>
          <p:cNvGrpSpPr/>
          <p:nvPr/>
        </p:nvGrpSpPr>
        <p:grpSpPr>
          <a:xfrm rot="-10800000">
            <a:off x="6341064" y="8928906"/>
            <a:ext cx="5605872" cy="235776"/>
            <a:chOff x="0" y="0"/>
            <a:chExt cx="1476444" cy="6209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76444" cy="62097"/>
            </a:xfrm>
            <a:custGeom>
              <a:avLst/>
              <a:gdLst/>
              <a:ahLst/>
              <a:cxnLst/>
              <a:rect r="r" b="b" t="t" l="l"/>
              <a:pathLst>
                <a:path h="62097" w="1476444">
                  <a:moveTo>
                    <a:pt x="0" y="0"/>
                  </a:moveTo>
                  <a:lnTo>
                    <a:pt x="1476444" y="0"/>
                  </a:lnTo>
                  <a:lnTo>
                    <a:pt x="1476444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1476444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269826" y="1415525"/>
            <a:ext cx="3748348" cy="235776"/>
            <a:chOff x="0" y="0"/>
            <a:chExt cx="987219" cy="6209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-10800000">
            <a:off x="7269826" y="8504598"/>
            <a:ext cx="3748348" cy="235776"/>
            <a:chOff x="0" y="0"/>
            <a:chExt cx="987219" cy="6209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50722" y="1234804"/>
            <a:ext cx="3748348" cy="235776"/>
            <a:chOff x="0" y="0"/>
            <a:chExt cx="987219" cy="62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93855" y="8695865"/>
            <a:ext cx="3748348" cy="235776"/>
            <a:chOff x="0" y="0"/>
            <a:chExt cx="987219" cy="62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230364" y="1659112"/>
            <a:ext cx="3748348" cy="235776"/>
            <a:chOff x="0" y="0"/>
            <a:chExt cx="987219" cy="62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3497" y="9120174"/>
            <a:ext cx="3748348" cy="235776"/>
            <a:chOff x="0" y="0"/>
            <a:chExt cx="987219" cy="6209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219" cy="62097"/>
            </a:xfrm>
            <a:custGeom>
              <a:avLst/>
              <a:gdLst/>
              <a:ahLst/>
              <a:cxnLst/>
              <a:rect r="r" b="b" t="t" l="l"/>
              <a:pathLst>
                <a:path h="62097" w="987219">
                  <a:moveTo>
                    <a:pt x="0" y="0"/>
                  </a:moveTo>
                  <a:lnTo>
                    <a:pt x="987219" y="0"/>
                  </a:lnTo>
                  <a:lnTo>
                    <a:pt x="98721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98721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973497" y="3356759"/>
            <a:ext cx="8314503" cy="4546016"/>
          </a:xfrm>
          <a:custGeom>
            <a:avLst/>
            <a:gdLst/>
            <a:ahLst/>
            <a:cxnLst/>
            <a:rect r="r" b="b" t="t" l="l"/>
            <a:pathLst>
              <a:path h="4546016" w="8314503">
                <a:moveTo>
                  <a:pt x="0" y="0"/>
                </a:moveTo>
                <a:lnTo>
                  <a:pt x="8314503" y="0"/>
                </a:lnTo>
                <a:lnTo>
                  <a:pt x="8314503" y="4546016"/>
                </a:lnTo>
                <a:lnTo>
                  <a:pt x="0" y="454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407" r="0" b="-1144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0281" y="1680130"/>
            <a:ext cx="10577018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AVANCES DE PROYECTO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2970" y="4235208"/>
            <a:ext cx="9578451" cy="305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211" indent="-311606" lvl="1">
              <a:lnSpc>
                <a:spcPts val="4041"/>
              </a:lnSpc>
              <a:buFont typeface="Arial"/>
              <a:buChar char="•"/>
            </a:pPr>
            <a:r>
              <a:rPr lang="en-US" sz="288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Ajuste y amplación de requerimientos.</a:t>
            </a:r>
          </a:p>
          <a:p>
            <a:pPr algn="l" marL="623211" indent="-311606" lvl="1">
              <a:lnSpc>
                <a:spcPts val="4041"/>
              </a:lnSpc>
              <a:spcBef>
                <a:spcPct val="0"/>
              </a:spcBef>
              <a:buFont typeface="Arial"/>
              <a:buChar char="•"/>
            </a:pPr>
            <a:r>
              <a:rPr lang="en-US" sz="288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Prototipos de media fidelidad.</a:t>
            </a:r>
          </a:p>
          <a:p>
            <a:pPr algn="l" marL="623211" indent="-311606" lvl="1">
              <a:lnSpc>
                <a:spcPts val="4041"/>
              </a:lnSpc>
              <a:spcBef>
                <a:spcPct val="0"/>
              </a:spcBef>
              <a:buFont typeface="Arial"/>
              <a:buChar char="•"/>
            </a:pPr>
            <a:r>
              <a:rPr lang="en-US" sz="288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Análisis del diseño con escenario representativo.</a:t>
            </a:r>
          </a:p>
          <a:p>
            <a:pPr algn="l" marL="623211" indent="-311606" lvl="1">
              <a:lnSpc>
                <a:spcPts val="4041"/>
              </a:lnSpc>
              <a:spcBef>
                <a:spcPct val="0"/>
              </a:spcBef>
              <a:buFont typeface="Arial"/>
              <a:buChar char="•"/>
            </a:pPr>
            <a:r>
              <a:rPr lang="en-US" sz="288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Modelo KLM aplicado con CogTool.</a:t>
            </a:r>
          </a:p>
          <a:p>
            <a:pPr algn="l" marL="623211" indent="-311606" lvl="1">
              <a:lnSpc>
                <a:spcPts val="4041"/>
              </a:lnSpc>
              <a:spcBef>
                <a:spcPct val="0"/>
              </a:spcBef>
              <a:buFont typeface="Arial"/>
              <a:buChar char="•"/>
            </a:pPr>
            <a:r>
              <a:rPr lang="en-US" sz="2886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Diseño preliminar de pruebas de usabilidad: escenarios, métricas e instrumentos.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0281" y="2661668"/>
            <a:ext cx="8423216" cy="86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En esta entrega se planea la transición de un enfoque teórico a uno más práctico centrado en la experiencia del usuario.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847805"/>
            <a:ext cx="9291139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REQUISITOS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0281" y="3099079"/>
            <a:ext cx="3014932" cy="50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8"/>
              </a:lnSpc>
              <a:spcBef>
                <a:spcPct val="0"/>
              </a:spcBef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Funcionales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3497" y="3099079"/>
            <a:ext cx="6344794" cy="50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8"/>
              </a:lnSpc>
              <a:spcBef>
                <a:spcPct val="0"/>
              </a:spcBef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No funcionales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21503" y="3955796"/>
            <a:ext cx="9998685" cy="401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Seguridad.</a:t>
            </a:r>
          </a:p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Mantenibilidad.</a:t>
            </a:r>
          </a:p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Escalabilidad.</a:t>
            </a:r>
          </a:p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Accesibilidad.</a:t>
            </a:r>
          </a:p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Rendimiento.</a:t>
            </a:r>
          </a:p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Usabilidad.</a:t>
            </a:r>
          </a:p>
          <a:p>
            <a:pPr algn="l" marL="697352" indent="-348676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Compatiblidad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50281" y="3607278"/>
            <a:ext cx="3447749" cy="235776"/>
            <a:chOff x="0" y="0"/>
            <a:chExt cx="908049" cy="62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73497" y="3607278"/>
            <a:ext cx="3447749" cy="235776"/>
            <a:chOff x="0" y="0"/>
            <a:chExt cx="908049" cy="620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6C9286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98030" y="3607278"/>
            <a:ext cx="3447749" cy="235776"/>
            <a:chOff x="0" y="0"/>
            <a:chExt cx="908049" cy="62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21246" y="3607278"/>
            <a:ext cx="3447749" cy="235776"/>
            <a:chOff x="0" y="0"/>
            <a:chExt cx="908049" cy="62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8049" cy="62097"/>
            </a:xfrm>
            <a:custGeom>
              <a:avLst/>
              <a:gdLst/>
              <a:ahLst/>
              <a:cxnLst/>
              <a:rect r="r" b="b" t="t" l="l"/>
              <a:pathLst>
                <a:path h="62097" w="908049">
                  <a:moveTo>
                    <a:pt x="0" y="0"/>
                  </a:moveTo>
                  <a:lnTo>
                    <a:pt x="908049" y="0"/>
                  </a:lnTo>
                  <a:lnTo>
                    <a:pt x="908049" y="62097"/>
                  </a:lnTo>
                  <a:lnTo>
                    <a:pt x="0" y="62097"/>
                  </a:lnTo>
                  <a:close/>
                </a:path>
              </a:pathLst>
            </a:custGeom>
            <a:solidFill>
              <a:srgbClr val="365B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908049" cy="90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00035" y="3955796"/>
            <a:ext cx="9791631" cy="228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358" indent="-348679" lvl="1">
              <a:lnSpc>
                <a:spcPts val="4522"/>
              </a:lnSpc>
              <a:buFont typeface="Arial"/>
              <a:buChar char="•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Gestión de información.</a:t>
            </a:r>
          </a:p>
          <a:p>
            <a:pPr algn="l" marL="697358" indent="-348679" lvl="1">
              <a:lnSpc>
                <a:spcPts val="4522"/>
              </a:lnSpc>
              <a:buFont typeface="Arial"/>
              <a:buChar char="•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Orientación y navegación.</a:t>
            </a:r>
          </a:p>
          <a:p>
            <a:pPr algn="l" marL="697358" indent="-348679" lvl="1">
              <a:lnSpc>
                <a:spcPts val="4522"/>
              </a:lnSpc>
              <a:buFont typeface="Arial"/>
              <a:buChar char="•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Personalización y planificación.</a:t>
            </a:r>
          </a:p>
          <a:p>
            <a:pPr algn="l" marL="697358" indent="-348679" lvl="1">
              <a:lnSpc>
                <a:spcPts val="4522"/>
              </a:lnSpc>
              <a:buFont typeface="Arial"/>
              <a:buChar char="•"/>
            </a:pPr>
            <a:r>
              <a:rPr lang="en-US" sz="3230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Accesibilidad y usabilidad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847805"/>
            <a:ext cx="13995574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0281" y="3099079"/>
            <a:ext cx="16093261" cy="657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3738"/>
              </a:lnSpc>
              <a:buFont typeface="Arial"/>
              <a:buChar char="•"/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Gestión de Información.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Actualización de datos.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Detalles de actividades extracurriculares.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Notificación de cambios.</a:t>
            </a:r>
          </a:p>
          <a:p>
            <a:pPr algn="l">
              <a:lnSpc>
                <a:spcPts val="3738"/>
              </a:lnSpc>
            </a:pPr>
          </a:p>
          <a:p>
            <a:pPr algn="l" marL="906780" indent="-453390" lvl="1">
              <a:lnSpc>
                <a:spcPts val="3738"/>
              </a:lnSpc>
              <a:buFont typeface="Arial"/>
              <a:buChar char="•"/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Orientación y navegación.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Ubicación en tiempo real.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Rutas accesibles.</a:t>
            </a:r>
          </a:p>
          <a:p>
            <a:pPr algn="l" marL="1813560" indent="-604520" lvl="2">
              <a:lnSpc>
                <a:spcPts val="3738"/>
              </a:lnSpc>
              <a:spcBef>
                <a:spcPct val="0"/>
              </a:spcBef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Información de espacio.</a:t>
            </a: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0281" y="1847805"/>
            <a:ext cx="13995574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REQUISITOS FUNCIONALES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0281" y="3099079"/>
            <a:ext cx="16093261" cy="657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3738"/>
              </a:lnSpc>
              <a:buFont typeface="Arial"/>
              <a:buChar char="•"/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Personalización y planificación.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Sincronización con calendarios externos.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Recordatorios personalizados.</a:t>
            </a:r>
          </a:p>
          <a:p>
            <a:pPr algn="l">
              <a:lnSpc>
                <a:spcPts val="3738"/>
              </a:lnSpc>
            </a:pPr>
          </a:p>
          <a:p>
            <a:pPr algn="l">
              <a:lnSpc>
                <a:spcPts val="3738"/>
              </a:lnSpc>
            </a:pPr>
          </a:p>
          <a:p>
            <a:pPr algn="l" marL="906780" indent="-453390" lvl="1">
              <a:lnSpc>
                <a:spcPts val="3738"/>
              </a:lnSpc>
              <a:buFont typeface="Arial"/>
              <a:buChar char="•"/>
            </a:pP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Accesibilidad y usabilidad</a:t>
            </a:r>
            <a:r>
              <a:rPr lang="en-US" b="true" sz="4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Búsqueda avanzada.</a:t>
            </a:r>
          </a:p>
          <a:p>
            <a:pPr algn="l" marL="1813560" indent="-604520" lvl="2">
              <a:lnSpc>
                <a:spcPts val="3738"/>
              </a:lnSpc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Modo oscuro.</a:t>
            </a:r>
          </a:p>
          <a:p>
            <a:pPr algn="l" marL="1813560" indent="-604520" lvl="2">
              <a:lnSpc>
                <a:spcPts val="3738"/>
              </a:lnSpc>
              <a:spcBef>
                <a:spcPct val="0"/>
              </a:spcBef>
              <a:buFont typeface="Arial"/>
              <a:buChar char="⚬"/>
            </a:pPr>
            <a:r>
              <a:rPr lang="en-US" sz="4200">
                <a:solidFill>
                  <a:srgbClr val="365B6D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Idiomas</a:t>
            </a: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  <a:p>
            <a:pPr algn="l">
              <a:lnSpc>
                <a:spcPts val="37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47449"/>
            <a:ext cx="3914083" cy="7977323"/>
          </a:xfrm>
          <a:custGeom>
            <a:avLst/>
            <a:gdLst/>
            <a:ahLst/>
            <a:cxnLst/>
            <a:rect r="r" b="b" t="t" l="l"/>
            <a:pathLst>
              <a:path h="7977323" w="3914083">
                <a:moveTo>
                  <a:pt x="0" y="0"/>
                </a:moveTo>
                <a:lnTo>
                  <a:pt x="3914083" y="0"/>
                </a:lnTo>
                <a:lnTo>
                  <a:pt x="3914083" y="7977323"/>
                </a:lnTo>
                <a:lnTo>
                  <a:pt x="0" y="7977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4" r="0" b="-1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4254" y="1598203"/>
            <a:ext cx="4028051" cy="8275816"/>
          </a:xfrm>
          <a:custGeom>
            <a:avLst/>
            <a:gdLst/>
            <a:ahLst/>
            <a:cxnLst/>
            <a:rect r="r" b="b" t="t" l="l"/>
            <a:pathLst>
              <a:path h="8275816" w="4028051">
                <a:moveTo>
                  <a:pt x="0" y="0"/>
                </a:moveTo>
                <a:lnTo>
                  <a:pt x="4028051" y="0"/>
                </a:lnTo>
                <a:lnTo>
                  <a:pt x="4028051" y="8275816"/>
                </a:lnTo>
                <a:lnTo>
                  <a:pt x="0" y="8275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18" t="0" r="-1126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3777" y="1747449"/>
            <a:ext cx="3872638" cy="7977323"/>
          </a:xfrm>
          <a:custGeom>
            <a:avLst/>
            <a:gdLst/>
            <a:ahLst/>
            <a:cxnLst/>
            <a:rect r="r" b="b" t="t" l="l"/>
            <a:pathLst>
              <a:path h="7977323" w="3872638">
                <a:moveTo>
                  <a:pt x="0" y="0"/>
                </a:moveTo>
                <a:lnTo>
                  <a:pt x="3872638" y="0"/>
                </a:lnTo>
                <a:lnTo>
                  <a:pt x="3872638" y="7977323"/>
                </a:lnTo>
                <a:lnTo>
                  <a:pt x="0" y="7977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85" t="0" r="-278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96736" y="691705"/>
            <a:ext cx="5331648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PROTOTIPOS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608" y="1111350"/>
            <a:ext cx="4236414" cy="8146950"/>
          </a:xfrm>
          <a:custGeom>
            <a:avLst/>
            <a:gdLst/>
            <a:ahLst/>
            <a:cxnLst/>
            <a:rect r="r" b="b" t="t" l="l"/>
            <a:pathLst>
              <a:path h="8146950" w="4236414">
                <a:moveTo>
                  <a:pt x="0" y="0"/>
                </a:moveTo>
                <a:lnTo>
                  <a:pt x="4236414" y="0"/>
                </a:lnTo>
                <a:lnTo>
                  <a:pt x="4236414" y="8146950"/>
                </a:lnTo>
                <a:lnTo>
                  <a:pt x="0" y="814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6476" y="1111350"/>
            <a:ext cx="3928505" cy="8204084"/>
          </a:xfrm>
          <a:custGeom>
            <a:avLst/>
            <a:gdLst/>
            <a:ahLst/>
            <a:cxnLst/>
            <a:rect r="r" b="b" t="t" l="l"/>
            <a:pathLst>
              <a:path h="8204084" w="3928505">
                <a:moveTo>
                  <a:pt x="0" y="0"/>
                </a:moveTo>
                <a:lnTo>
                  <a:pt x="3928505" y="0"/>
                </a:lnTo>
                <a:lnTo>
                  <a:pt x="3928505" y="8204084"/>
                </a:lnTo>
                <a:lnTo>
                  <a:pt x="0" y="820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92436" y="1196033"/>
            <a:ext cx="3866864" cy="8119400"/>
          </a:xfrm>
          <a:custGeom>
            <a:avLst/>
            <a:gdLst/>
            <a:ahLst/>
            <a:cxnLst/>
            <a:rect r="r" b="b" t="t" l="l"/>
            <a:pathLst>
              <a:path h="8119400" w="3866864">
                <a:moveTo>
                  <a:pt x="0" y="0"/>
                </a:moveTo>
                <a:lnTo>
                  <a:pt x="3866864" y="0"/>
                </a:lnTo>
                <a:lnTo>
                  <a:pt x="3866864" y="8119401"/>
                </a:lnTo>
                <a:lnTo>
                  <a:pt x="0" y="811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68651" y="312494"/>
            <a:ext cx="5331648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PROTOTIPOS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65021"/>
            <a:ext cx="3435260" cy="7293279"/>
          </a:xfrm>
          <a:custGeom>
            <a:avLst/>
            <a:gdLst/>
            <a:ahLst/>
            <a:cxnLst/>
            <a:rect r="r" b="b" t="t" l="l"/>
            <a:pathLst>
              <a:path h="7293279" w="3435260">
                <a:moveTo>
                  <a:pt x="0" y="0"/>
                </a:moveTo>
                <a:lnTo>
                  <a:pt x="3435260" y="0"/>
                </a:lnTo>
                <a:lnTo>
                  <a:pt x="3435260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6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00923" y="1965021"/>
            <a:ext cx="3746922" cy="7293279"/>
          </a:xfrm>
          <a:custGeom>
            <a:avLst/>
            <a:gdLst/>
            <a:ahLst/>
            <a:cxnLst/>
            <a:rect r="r" b="b" t="t" l="l"/>
            <a:pathLst>
              <a:path h="7293279" w="3746922">
                <a:moveTo>
                  <a:pt x="0" y="0"/>
                </a:moveTo>
                <a:lnTo>
                  <a:pt x="3746922" y="0"/>
                </a:lnTo>
                <a:lnTo>
                  <a:pt x="3746922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1245" y="1965021"/>
            <a:ext cx="3610173" cy="7293279"/>
          </a:xfrm>
          <a:custGeom>
            <a:avLst/>
            <a:gdLst/>
            <a:ahLst/>
            <a:cxnLst/>
            <a:rect r="r" b="b" t="t" l="l"/>
            <a:pathLst>
              <a:path h="7293279" w="3610173">
                <a:moveTo>
                  <a:pt x="0" y="0"/>
                </a:moveTo>
                <a:lnTo>
                  <a:pt x="3610173" y="0"/>
                </a:lnTo>
                <a:lnTo>
                  <a:pt x="3610173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47489" y="1965021"/>
            <a:ext cx="3582823" cy="7293279"/>
          </a:xfrm>
          <a:custGeom>
            <a:avLst/>
            <a:gdLst/>
            <a:ahLst/>
            <a:cxnLst/>
            <a:rect r="r" b="b" t="t" l="l"/>
            <a:pathLst>
              <a:path h="7293279" w="3582823">
                <a:moveTo>
                  <a:pt x="0" y="0"/>
                </a:moveTo>
                <a:lnTo>
                  <a:pt x="3582823" y="0"/>
                </a:lnTo>
                <a:lnTo>
                  <a:pt x="3582823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96736" y="691705"/>
            <a:ext cx="5331648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PROTOTIPOS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27280" y="952693"/>
            <a:ext cx="5939876" cy="3957442"/>
          </a:xfrm>
          <a:custGeom>
            <a:avLst/>
            <a:gdLst/>
            <a:ahLst/>
            <a:cxnLst/>
            <a:rect r="r" b="b" t="t" l="l"/>
            <a:pathLst>
              <a:path h="3957442" w="5939876">
                <a:moveTo>
                  <a:pt x="0" y="0"/>
                </a:moveTo>
                <a:lnTo>
                  <a:pt x="5939876" y="0"/>
                </a:lnTo>
                <a:lnTo>
                  <a:pt x="5939876" y="3957442"/>
                </a:lnTo>
                <a:lnTo>
                  <a:pt x="0" y="395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7280" y="5420728"/>
            <a:ext cx="5939876" cy="4087217"/>
          </a:xfrm>
          <a:custGeom>
            <a:avLst/>
            <a:gdLst/>
            <a:ahLst/>
            <a:cxnLst/>
            <a:rect r="r" b="b" t="t" l="l"/>
            <a:pathLst>
              <a:path h="4087217" w="5939876">
                <a:moveTo>
                  <a:pt x="0" y="0"/>
                </a:moveTo>
                <a:lnTo>
                  <a:pt x="5939876" y="0"/>
                </a:lnTo>
                <a:lnTo>
                  <a:pt x="5939876" y="4087217"/>
                </a:lnTo>
                <a:lnTo>
                  <a:pt x="0" y="40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0281" y="1238250"/>
            <a:ext cx="7593719" cy="16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8"/>
              </a:lnSpc>
              <a:spcBef>
                <a:spcPct val="0"/>
              </a:spcBef>
            </a:pPr>
            <a:r>
              <a:rPr lang="en-US" b="true" sz="7200">
                <a:solidFill>
                  <a:srgbClr val="365B6D"/>
                </a:solidFill>
                <a:latin typeface="Monterchi Serif Bold"/>
                <a:ea typeface="Monterchi Serif Bold"/>
                <a:cs typeface="Monterchi Serif Bold"/>
                <a:sym typeface="Monterchi Serif Bold"/>
              </a:rPr>
              <a:t>ANÁLISIS DEL DISEÑO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360" y="3134206"/>
            <a:ext cx="8591640" cy="372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Se seleccionó un escenario representativo del usuario: </a:t>
            </a: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“José busca el salón H4 usando la app CCEI-MAP desde su celular.”</a:t>
            </a:r>
          </a:p>
          <a:p>
            <a:pPr algn="l">
              <a:lnSpc>
                <a:spcPts val="3686"/>
              </a:lnSpc>
            </a:pPr>
          </a:p>
          <a:p>
            <a:pPr algn="l" marL="568552" indent="-284276" lvl="1">
              <a:lnSpc>
                <a:spcPts val="3686"/>
              </a:lnSpc>
              <a:buFont typeface="Arial"/>
              <a:buChar char="•"/>
            </a:pPr>
            <a:r>
              <a:rPr lang="en-US" sz="2633">
                <a:solidFill>
                  <a:srgbClr val="365B6D"/>
                </a:solidFill>
                <a:latin typeface="Roboto"/>
                <a:ea typeface="Roboto"/>
                <a:cs typeface="Roboto"/>
                <a:sym typeface="Roboto"/>
              </a:rPr>
              <a:t>El objetivo fue analizar la interfaz y tiempos estimados para lograr la tarea, mediante herramientas como CogTool y el modeo KLM.</a:t>
            </a:r>
          </a:p>
          <a:p>
            <a:pPr algn="l">
              <a:lnSpc>
                <a:spcPts val="36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DAGm0cSSh5Q</dc:identifier>
  <dcterms:modified xsi:type="dcterms:W3CDTF">2011-08-01T06:04:30Z</dcterms:modified>
  <cp:revision>1</cp:revision>
  <dc:title>Segunda entrega de proyecto</dc:title>
</cp:coreProperties>
</file>